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  <p:sldId id="263" r:id="rId4"/>
    <p:sldId id="264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07" d="100"/>
          <a:sy n="107" d="100"/>
        </p:scale>
        <p:origin x="71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7AE81-D1A3-AC8B-EE60-3603557F34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08B996E-6CD1-7EA6-348F-9B2DAA1D7F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E56270C-C41B-C362-3A33-42CAD1722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39AAF-BDCA-4CA3-BCA2-21325B4199F4}" type="datetimeFigureOut">
              <a:rPr kumimoji="1" lang="ja-JP" altLang="en-US" smtClean="0"/>
              <a:t>2025/2/27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14DE4BC-5CC4-B390-866E-596B3E1EC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C308DA4-14B4-8059-4333-E38F75F97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A3C26-23CE-4361-B937-CE404C52DF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330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6EA9D14-E638-D756-E0FC-50EBB44B6C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0F434A9-228D-CE83-D5C5-E31CED6D31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D87218C-0441-0855-6570-A7856F488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39AAF-BDCA-4CA3-BCA2-21325B4199F4}" type="datetimeFigureOut">
              <a:rPr kumimoji="1" lang="ja-JP" altLang="en-US" smtClean="0"/>
              <a:t>2025/2/27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31EDBDB-9398-D722-D672-B0ECDD4B3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C47C374-6199-F615-15B6-D2C9067FE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A3C26-23CE-4361-B937-CE404C52DF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9702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52B3033-CEAA-B757-4FCF-2DEA8ECEAF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EED45CE-34D1-E7D4-1268-DB6C259250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009F5F2-CE4C-7AB1-5A95-38DCEE0EA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39AAF-BDCA-4CA3-BCA2-21325B4199F4}" type="datetimeFigureOut">
              <a:rPr kumimoji="1" lang="ja-JP" altLang="en-US" smtClean="0"/>
              <a:t>2025/2/27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264D2DC-9A6A-9869-5B36-66940B711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A44A885-0C45-2E99-22BA-2E9B48C5A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A3C26-23CE-4361-B937-CE404C52DF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1487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2EBFD2-2151-E7D9-B3A5-4AB64B7411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D12E574-55C8-1F62-C0C0-7F2BDCC69E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97C0887-9145-C28A-64CA-3655447F8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39AAF-BDCA-4CA3-BCA2-21325B4199F4}" type="datetimeFigureOut">
              <a:rPr kumimoji="1" lang="ja-JP" altLang="en-US" smtClean="0"/>
              <a:t>2025/2/27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9CF6B85-E082-AE9A-330E-37DDD8B42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3A57FA6-03FF-EC01-4D79-FE1627123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A3C26-23CE-4361-B937-CE404C52DF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2889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37E9E4B-FF9A-3AF7-77AB-036816204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784BFA6-77C2-C6CA-F4EA-2CDD2F5924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4D1226B-96F7-E52A-750F-8DAEC61A2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39AAF-BDCA-4CA3-BCA2-21325B4199F4}" type="datetimeFigureOut">
              <a:rPr kumimoji="1" lang="ja-JP" altLang="en-US" smtClean="0"/>
              <a:t>2025/2/27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B276BF0-1A14-7CB9-6E52-E0BB72B2B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2B5340A-0C83-8DAA-B277-B9A05BD2C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A3C26-23CE-4361-B937-CE404C52DF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6364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C0786C-2CC3-3037-F4E3-F18A80B13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7A089C5-E775-F69C-B6EE-7943266BFB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B6463EA-1D8A-45C6-9D28-F9F6940811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52E61F-6116-6B9F-F76C-F8E2F6E04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39AAF-BDCA-4CA3-BCA2-21325B4199F4}" type="datetimeFigureOut">
              <a:rPr kumimoji="1" lang="ja-JP" altLang="en-US" smtClean="0"/>
              <a:t>2025/2/27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8EE1518-0038-6ED0-0CDE-002A20271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45D71D3-96BF-02AE-D9FC-92F390554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A3C26-23CE-4361-B937-CE404C52DF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8421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3EC05DB-93BD-A05E-B3F7-B3076254FD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AC7DA0A-327F-7FE0-B87D-87BAA4B233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057D021-C12C-7858-D6DF-E08D08223E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084407C-623E-9183-7339-46799774DB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01DE4B7-8D28-DF06-11AC-7B042207DF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DF4372D-7ACA-0810-3832-31DA75436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39AAF-BDCA-4CA3-BCA2-21325B4199F4}" type="datetimeFigureOut">
              <a:rPr kumimoji="1" lang="ja-JP" altLang="en-US" smtClean="0"/>
              <a:t>2025/2/27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D140759-EC45-216C-19FF-11E433CE0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B0E9C81-43FE-0765-A838-F1240FBC9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A3C26-23CE-4361-B937-CE404C52DF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7626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3796021-D447-94E2-9084-0A4B1B319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B2F53B8-F2C3-AC6C-603B-33D90324B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39AAF-BDCA-4CA3-BCA2-21325B4199F4}" type="datetimeFigureOut">
              <a:rPr kumimoji="1" lang="ja-JP" altLang="en-US" smtClean="0"/>
              <a:t>2025/2/27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ECA4CA4-397E-E9A6-5693-A9660DED2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3771015-35AC-B659-B674-6897E7A09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A3C26-23CE-4361-B937-CE404C52DF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2898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A2CFD3B-1402-8DC8-2C87-197CB4D5F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39AAF-BDCA-4CA3-BCA2-21325B4199F4}" type="datetimeFigureOut">
              <a:rPr kumimoji="1" lang="ja-JP" altLang="en-US" smtClean="0"/>
              <a:t>2025/2/27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7E949E1-EF6D-F4A3-E5C7-8E2F87ADA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3B6BDF3-BFF9-87B4-D1BE-16B5A15C3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A3C26-23CE-4361-B937-CE404C52DF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8687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9FEBF84-3601-B698-5E76-35257CC1E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4E29FF0-7453-43BB-DBD0-0AD42CEB03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EDF4EAE-35D9-8CF4-DCD3-4333CF885B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A43F3E5-E27F-5538-E4A1-10AA7FFCD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39AAF-BDCA-4CA3-BCA2-21325B4199F4}" type="datetimeFigureOut">
              <a:rPr kumimoji="1" lang="ja-JP" altLang="en-US" smtClean="0"/>
              <a:t>2025/2/27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1209151-FFA4-25B3-6196-1803FC622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9AD36D7-DA48-A701-0187-D8616798D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A3C26-23CE-4361-B937-CE404C52DF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840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259D8AA-0070-2C5E-E67C-2FF9FCC7B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9A8349D-B62B-834C-75E7-846C9FCA27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29414F2-7825-492A-1B1A-F897BDD630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06F25C5-0CB0-67F1-E439-8787E30C9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39AAF-BDCA-4CA3-BCA2-21325B4199F4}" type="datetimeFigureOut">
              <a:rPr kumimoji="1" lang="ja-JP" altLang="en-US" smtClean="0"/>
              <a:t>2025/2/27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2404126-2B52-63F5-CD73-3092C79FE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1F66CD2-7127-54A7-0CA7-38BAA72EC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A3C26-23CE-4361-B937-CE404C52DF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3019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9FE7C58-2E24-3331-32CC-419809690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C1D62E2-8A01-8CC6-9C8F-7D54695840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28AC554-080B-020E-C63B-EB7ABEE2DF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A39AAF-BDCA-4CA3-BCA2-21325B4199F4}" type="datetimeFigureOut">
              <a:rPr kumimoji="1" lang="ja-JP" altLang="en-US" smtClean="0"/>
              <a:t>2025/2/27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18B8433-B9C4-A8BE-2428-8458E59F8E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BF47960-C15D-9B01-E283-59EC1FB39C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8A3C26-23CE-4361-B937-CE404C52DF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8599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B031AEC-7BB7-DE59-C2D4-79B72AA28651}"/>
              </a:ext>
            </a:extLst>
          </p:cNvPr>
          <p:cNvGrpSpPr/>
          <p:nvPr/>
        </p:nvGrpSpPr>
        <p:grpSpPr>
          <a:xfrm>
            <a:off x="1143000" y="2200359"/>
            <a:ext cx="9906000" cy="3105899"/>
            <a:chOff x="152400" y="1151721"/>
            <a:chExt cx="8839200" cy="2945755"/>
          </a:xfrm>
        </p:grpSpPr>
        <p:sp>
          <p:nvSpPr>
            <p:cNvPr id="4" name="Rectangle 2">
              <a:extLst>
                <a:ext uri="{FF2B5EF4-FFF2-40B4-BE49-F238E27FC236}">
                  <a16:creationId xmlns:a16="http://schemas.microsoft.com/office/drawing/2014/main" id="{72BD6708-444D-BCE4-99BF-9E22D30DB6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1151721"/>
              <a:ext cx="8839200" cy="1021675"/>
            </a:xfrm>
            <a:prstGeom prst="rect">
              <a:avLst/>
            </a:prstGeom>
            <a:solidFill>
              <a:srgbClr val="FFFFFF"/>
            </a:solidFill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kumimoji="1"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kumimoji="0" lang="en-US" altLang="ja-JP" sz="3200" dirty="0">
                  <a:solidFill>
                    <a:srgbClr val="1C1C1C"/>
                  </a:solidFill>
                  <a:latin typeface="Arial" charset="0"/>
                  <a:ea typeface="HGPｺﾞｼｯｸE" pitchFamily="50" charset="-128"/>
                </a:rPr>
                <a:t>The 37th Annual Meeting of the Japan Elbow Society COI Disclosure</a:t>
              </a:r>
            </a:p>
          </p:txBody>
        </p:sp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4E879025-13D8-6431-975B-64A3E6CE47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7672" y="2343150"/>
              <a:ext cx="7467600" cy="1754326"/>
            </a:xfrm>
            <a:prstGeom prst="rect">
              <a:avLst/>
            </a:prstGeom>
            <a:solidFill>
              <a:srgbClr val="FFFFFF"/>
            </a:solidFill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kumimoji="1"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kumimoji="1"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kumimoji="1"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buFontTx/>
                <a:buNone/>
              </a:pPr>
              <a:r>
                <a:rPr kumimoji="0" lang="en-US" altLang="ja-JP" sz="3600" dirty="0">
                  <a:solidFill>
                    <a:srgbClr val="D60093"/>
                  </a:solidFill>
                  <a:latin typeface="Arial" charset="0"/>
                  <a:ea typeface="HGPｺﾞｼｯｸE" pitchFamily="50" charset="-128"/>
                </a:rPr>
                <a:t>The author has no conflict of interest to disclose with respect to this presentation.</a:t>
              </a:r>
              <a:endParaRPr kumimoji="0" lang="en-US" altLang="ja-JP" sz="2800" dirty="0">
                <a:solidFill>
                  <a:srgbClr val="D60093"/>
                </a:solidFill>
                <a:latin typeface="Arial" charset="0"/>
                <a:ea typeface="HGPｺﾞｼｯｸE" pitchFamily="50" charset="-128"/>
              </a:endParaRPr>
            </a:p>
          </p:txBody>
        </p:sp>
      </p:grpSp>
      <p:sp>
        <p:nvSpPr>
          <p:cNvPr id="6" name="Text Box 6">
            <a:extLst>
              <a:ext uri="{FF2B5EF4-FFF2-40B4-BE49-F238E27FC236}">
                <a16:creationId xmlns:a16="http://schemas.microsoft.com/office/drawing/2014/main" id="{7F502B58-4FD1-FB7F-6DD2-E58EE75D32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5558" y="5455959"/>
            <a:ext cx="6248400" cy="523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anchor="ctr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r>
              <a:rPr kumimoji="0" lang="en-US" altLang="ja-JP" sz="2800" u="sng" dirty="0">
                <a:solidFill>
                  <a:prstClr val="black"/>
                </a:solidFill>
                <a:latin typeface="Arial" charset="0"/>
              </a:rPr>
              <a:t>Presenting author</a:t>
            </a:r>
            <a:r>
              <a:rPr kumimoji="0" lang="en-US" altLang="ja-JP" u="sng" dirty="0">
                <a:solidFill>
                  <a:prstClr val="black"/>
                </a:solidFill>
                <a:latin typeface="Arial" charset="0"/>
              </a:rPr>
              <a:t>: </a:t>
            </a:r>
            <a:r>
              <a:rPr kumimoji="0" lang="en-US" altLang="ja-JP" u="sng" dirty="0">
                <a:solidFill>
                  <a:srgbClr val="1C1C1C"/>
                </a:solidFill>
                <a:latin typeface="Arial" charset="0"/>
              </a:rPr>
              <a:t>●●</a:t>
            </a:r>
            <a:r>
              <a:rPr kumimoji="0" lang="ja-JP" altLang="en-US" u="sng" dirty="0">
                <a:solidFill>
                  <a:srgbClr val="1C1C1C"/>
                </a:solidFill>
                <a:latin typeface="Arial" charset="0"/>
              </a:rPr>
              <a:t> </a:t>
            </a:r>
            <a:r>
              <a:rPr kumimoji="0" lang="en-US" altLang="ja-JP" u="sng" dirty="0">
                <a:solidFill>
                  <a:srgbClr val="1C1C1C"/>
                </a:solidFill>
                <a:latin typeface="Arial" charset="0"/>
              </a:rPr>
              <a:t>●●</a:t>
            </a:r>
            <a:endParaRPr kumimoji="0" lang="en-US" altLang="ja-JP" u="sng" dirty="0">
              <a:solidFill>
                <a:srgbClr val="1C1C1C"/>
              </a:solidFill>
              <a:latin typeface="Arial" charset="0"/>
              <a:ea typeface="HGPｺﾞｼｯｸE" pitchFamily="50" charset="-128"/>
            </a:endParaRP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C729702E-71F6-8378-0231-92A1C715A5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6040"/>
            <a:ext cx="12199206" cy="1325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646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16C4D2-2B6A-F801-2BE5-6ADDB6484E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9A8FCB2-6035-E15C-C91A-B0B900A0D56C}"/>
              </a:ext>
            </a:extLst>
          </p:cNvPr>
          <p:cNvGrpSpPr/>
          <p:nvPr/>
        </p:nvGrpSpPr>
        <p:grpSpPr>
          <a:xfrm>
            <a:off x="1143000" y="2200359"/>
            <a:ext cx="9906000" cy="2644512"/>
            <a:chOff x="152400" y="1151721"/>
            <a:chExt cx="8839200" cy="2508158"/>
          </a:xfrm>
        </p:grpSpPr>
        <p:sp>
          <p:nvSpPr>
            <p:cNvPr id="4" name="Rectangle 2">
              <a:extLst>
                <a:ext uri="{FF2B5EF4-FFF2-40B4-BE49-F238E27FC236}">
                  <a16:creationId xmlns:a16="http://schemas.microsoft.com/office/drawing/2014/main" id="{B8A77057-A202-6538-8B7B-20D392BD94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1151721"/>
              <a:ext cx="8839200" cy="1021675"/>
            </a:xfrm>
            <a:prstGeom prst="rect">
              <a:avLst/>
            </a:prstGeom>
            <a:solidFill>
              <a:srgbClr val="FFFFFF"/>
            </a:solidFill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kumimoji="1"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kumimoji="0" lang="en-US" altLang="ja-JP" sz="3200" dirty="0">
                  <a:solidFill>
                    <a:srgbClr val="1C1C1C"/>
                  </a:solidFill>
                  <a:latin typeface="Arial" charset="0"/>
                  <a:ea typeface="HGPｺﾞｼｯｸE" pitchFamily="50" charset="-128"/>
                </a:rPr>
                <a:t>The 37th Annual Meeting of the Japan Elbow Society COI Disclosure</a:t>
              </a:r>
            </a:p>
          </p:txBody>
        </p:sp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A67CBC18-970B-F031-4FA8-23775EA59C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8200" y="2638204"/>
              <a:ext cx="7467600" cy="1021675"/>
            </a:xfrm>
            <a:prstGeom prst="rect">
              <a:avLst/>
            </a:prstGeom>
            <a:solidFill>
              <a:srgbClr val="FFFFFF"/>
            </a:solidFill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kumimoji="1"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kumimoji="1"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kumimoji="1"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Tx/>
                <a:buNone/>
              </a:pPr>
              <a:r>
                <a:rPr kumimoji="0" lang="en-US" altLang="ja-JP" dirty="0">
                  <a:solidFill>
                    <a:srgbClr val="D60093"/>
                  </a:solidFill>
                  <a:latin typeface="Arial" charset="0"/>
                  <a:ea typeface="HGPｺﾞｼｯｸE" pitchFamily="50" charset="-128"/>
                </a:rPr>
                <a:t>Lecture fees have been received from</a:t>
              </a:r>
              <a:r>
                <a:rPr kumimoji="0" lang="en-US" altLang="ja-JP" dirty="0">
                  <a:solidFill>
                    <a:srgbClr val="D60093"/>
                  </a:solidFill>
                  <a:latin typeface="HGPｺﾞｼｯｸE" pitchFamily="50" charset="-128"/>
                  <a:ea typeface="HGPｺﾞｼｯｸE" pitchFamily="50" charset="-128"/>
                </a:rPr>
                <a:t> ○○○○</a:t>
              </a:r>
              <a:r>
                <a:rPr kumimoji="0" lang="en-US" altLang="ja-JP" dirty="0">
                  <a:solidFill>
                    <a:srgbClr val="D60093"/>
                  </a:solidFill>
                  <a:latin typeface="Arial" charset="0"/>
                  <a:ea typeface="HGPｺﾞｼｯｸE" pitchFamily="50" charset="-128"/>
                </a:rPr>
                <a:t>.</a:t>
              </a:r>
              <a:endParaRPr kumimoji="0" lang="en-US" altLang="ja-JP" sz="2400" dirty="0">
                <a:solidFill>
                  <a:srgbClr val="D60093"/>
                </a:solidFill>
                <a:latin typeface="Arial" charset="0"/>
                <a:ea typeface="HGPｺﾞｼｯｸE" pitchFamily="50" charset="-128"/>
              </a:endParaRPr>
            </a:p>
          </p:txBody>
        </p:sp>
      </p:grpSp>
      <p:sp>
        <p:nvSpPr>
          <p:cNvPr id="6" name="Text Box 6">
            <a:extLst>
              <a:ext uri="{FF2B5EF4-FFF2-40B4-BE49-F238E27FC236}">
                <a16:creationId xmlns:a16="http://schemas.microsoft.com/office/drawing/2014/main" id="{29A0CAEF-F86F-E172-B720-682C94F653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5558" y="5455959"/>
            <a:ext cx="6248400" cy="523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anchor="ctr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r>
              <a:rPr kumimoji="0" lang="en-US" altLang="ja-JP" sz="2800" u="sng" dirty="0">
                <a:solidFill>
                  <a:prstClr val="black"/>
                </a:solidFill>
                <a:latin typeface="Arial" charset="0"/>
              </a:rPr>
              <a:t>Presenting author</a:t>
            </a:r>
            <a:r>
              <a:rPr kumimoji="0" lang="en-US" altLang="ja-JP" u="sng" dirty="0">
                <a:solidFill>
                  <a:prstClr val="black"/>
                </a:solidFill>
                <a:latin typeface="Arial" charset="0"/>
              </a:rPr>
              <a:t>: </a:t>
            </a:r>
            <a:r>
              <a:rPr kumimoji="0" lang="en-US" altLang="ja-JP" u="sng" dirty="0">
                <a:solidFill>
                  <a:srgbClr val="1C1C1C"/>
                </a:solidFill>
                <a:latin typeface="Arial" charset="0"/>
              </a:rPr>
              <a:t>●●</a:t>
            </a:r>
            <a:r>
              <a:rPr kumimoji="0" lang="ja-JP" altLang="en-US" u="sng" dirty="0">
                <a:solidFill>
                  <a:srgbClr val="1C1C1C"/>
                </a:solidFill>
                <a:latin typeface="Arial" charset="0"/>
              </a:rPr>
              <a:t> </a:t>
            </a:r>
            <a:r>
              <a:rPr kumimoji="0" lang="en-US" altLang="ja-JP" u="sng" dirty="0">
                <a:solidFill>
                  <a:srgbClr val="1C1C1C"/>
                </a:solidFill>
                <a:latin typeface="Arial" charset="0"/>
              </a:rPr>
              <a:t>●●</a:t>
            </a:r>
            <a:endParaRPr kumimoji="0" lang="en-US" altLang="ja-JP" u="sng" dirty="0">
              <a:solidFill>
                <a:srgbClr val="1C1C1C"/>
              </a:solidFill>
              <a:latin typeface="Arial" charset="0"/>
              <a:ea typeface="HGPｺﾞｼｯｸE" pitchFamily="50" charset="-128"/>
            </a:endParaRP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D7B06008-08BF-5080-256C-8C7E7AEDBB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6040"/>
            <a:ext cx="12199206" cy="1325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1263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17E7B7-B8B8-A701-BAD0-49E829EAA9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55AC43B-6F82-67FF-C60E-D1911A279EA2}"/>
              </a:ext>
            </a:extLst>
          </p:cNvPr>
          <p:cNvGrpSpPr/>
          <p:nvPr/>
        </p:nvGrpSpPr>
        <p:grpSpPr>
          <a:xfrm>
            <a:off x="1143000" y="2200359"/>
            <a:ext cx="9906000" cy="2664107"/>
            <a:chOff x="152400" y="1151721"/>
            <a:chExt cx="8839200" cy="2526742"/>
          </a:xfrm>
        </p:grpSpPr>
        <p:sp>
          <p:nvSpPr>
            <p:cNvPr id="4" name="Rectangle 2">
              <a:extLst>
                <a:ext uri="{FF2B5EF4-FFF2-40B4-BE49-F238E27FC236}">
                  <a16:creationId xmlns:a16="http://schemas.microsoft.com/office/drawing/2014/main" id="{A1B51EA1-0248-64E8-B026-99AF30D4A7C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1151721"/>
              <a:ext cx="8839200" cy="1021675"/>
            </a:xfrm>
            <a:prstGeom prst="rect">
              <a:avLst/>
            </a:prstGeom>
            <a:solidFill>
              <a:srgbClr val="FFFFFF"/>
            </a:solidFill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kumimoji="1"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kumimoji="0" lang="en-US" altLang="ja-JP" sz="3200" dirty="0">
                  <a:solidFill>
                    <a:srgbClr val="1C1C1C"/>
                  </a:solidFill>
                  <a:latin typeface="Arial" charset="0"/>
                  <a:ea typeface="HGPｺﾞｼｯｸE" pitchFamily="50" charset="-128"/>
                </a:rPr>
                <a:t>The 37th Annual Meeting of the Japan Elbow Society COI Disclosure</a:t>
              </a:r>
            </a:p>
          </p:txBody>
        </p:sp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9D0C38CE-4943-59E8-11D5-BA664382E5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8200" y="2656788"/>
              <a:ext cx="7467600" cy="1021675"/>
            </a:xfrm>
            <a:prstGeom prst="rect">
              <a:avLst/>
            </a:prstGeom>
            <a:solidFill>
              <a:srgbClr val="FFFFFF"/>
            </a:solidFill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kumimoji="1"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kumimoji="1"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kumimoji="1"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buFontTx/>
                <a:buNone/>
              </a:pPr>
              <a:r>
                <a:rPr kumimoji="0" lang="en-US" altLang="ja-JP" dirty="0">
                  <a:solidFill>
                    <a:srgbClr val="D60093"/>
                  </a:solidFill>
                  <a:latin typeface="Arial" charset="0"/>
                  <a:ea typeface="HGPｺﾞｼｯｸE" pitchFamily="50" charset="-128"/>
                </a:rPr>
                <a:t>Research funding as an advisor has been received from ○○○○.</a:t>
              </a:r>
            </a:p>
          </p:txBody>
        </p:sp>
      </p:grpSp>
      <p:sp>
        <p:nvSpPr>
          <p:cNvPr id="6" name="Text Box 6">
            <a:extLst>
              <a:ext uri="{FF2B5EF4-FFF2-40B4-BE49-F238E27FC236}">
                <a16:creationId xmlns:a16="http://schemas.microsoft.com/office/drawing/2014/main" id="{D65FDC42-3D49-12CB-D13E-4DFC8BE2ED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5558" y="5455959"/>
            <a:ext cx="6248400" cy="523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anchor="ctr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r>
              <a:rPr kumimoji="0" lang="en-US" altLang="ja-JP" sz="2800" u="sng" dirty="0">
                <a:solidFill>
                  <a:prstClr val="black"/>
                </a:solidFill>
                <a:latin typeface="Arial" charset="0"/>
              </a:rPr>
              <a:t>Presenting author</a:t>
            </a:r>
            <a:r>
              <a:rPr kumimoji="0" lang="en-US" altLang="ja-JP" u="sng" dirty="0">
                <a:solidFill>
                  <a:prstClr val="black"/>
                </a:solidFill>
                <a:latin typeface="Arial" charset="0"/>
              </a:rPr>
              <a:t>: </a:t>
            </a:r>
            <a:r>
              <a:rPr kumimoji="0" lang="en-US" altLang="ja-JP" u="sng" dirty="0">
                <a:solidFill>
                  <a:srgbClr val="1C1C1C"/>
                </a:solidFill>
                <a:latin typeface="Arial" charset="0"/>
              </a:rPr>
              <a:t>●●</a:t>
            </a:r>
            <a:r>
              <a:rPr kumimoji="0" lang="ja-JP" altLang="en-US" u="sng" dirty="0">
                <a:solidFill>
                  <a:srgbClr val="1C1C1C"/>
                </a:solidFill>
                <a:latin typeface="Arial" charset="0"/>
              </a:rPr>
              <a:t> </a:t>
            </a:r>
            <a:r>
              <a:rPr kumimoji="0" lang="en-US" altLang="ja-JP" u="sng" dirty="0">
                <a:solidFill>
                  <a:srgbClr val="1C1C1C"/>
                </a:solidFill>
                <a:latin typeface="Arial" charset="0"/>
              </a:rPr>
              <a:t>●●</a:t>
            </a:r>
            <a:endParaRPr kumimoji="0" lang="en-US" altLang="ja-JP" u="sng" dirty="0">
              <a:solidFill>
                <a:srgbClr val="1C1C1C"/>
              </a:solidFill>
              <a:latin typeface="Arial" charset="0"/>
              <a:ea typeface="HGPｺﾞｼｯｸE" pitchFamily="50" charset="-128"/>
            </a:endParaRP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3675DF1B-CDD9-49A4-277A-A4591F6132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6040"/>
            <a:ext cx="12199206" cy="1325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1985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01274D-D5EE-3841-B5BE-C9BADF768D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98CDCC0A-3085-9E05-52C0-0AF100E3CC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737" y="1764652"/>
            <a:ext cx="11608525" cy="954107"/>
          </a:xfrm>
          <a:prstGeom prst="rect">
            <a:avLst/>
          </a:prstGeom>
          <a:solidFill>
            <a:srgbClr val="FFFFFF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altLang="ja-JP" sz="2800" dirty="0">
                <a:solidFill>
                  <a:srgbClr val="1C1C1C"/>
                </a:solidFill>
                <a:latin typeface="Arial" charset="0"/>
                <a:ea typeface="HGPｺﾞｼｯｸE" pitchFamily="50" charset="-128"/>
              </a:rPr>
              <a:t>The 37th Annual Meeting of the Japan Elbow Society</a:t>
            </a:r>
          </a:p>
          <a:p>
            <a:r>
              <a:rPr kumimoji="0" lang="en-US" altLang="ja-JP" sz="2800" dirty="0">
                <a:solidFill>
                  <a:srgbClr val="1C1C1C"/>
                </a:solidFill>
                <a:latin typeface="Arial" charset="0"/>
                <a:ea typeface="HGPｺﾞｼｯｸE" pitchFamily="50" charset="-128"/>
              </a:rPr>
              <a:t>COI Disclosure</a:t>
            </a:r>
            <a:r>
              <a:rPr kumimoji="0" lang="ja-JP" altLang="en-US" sz="2800" dirty="0">
                <a:solidFill>
                  <a:srgbClr val="1C1C1C"/>
                </a:solidFill>
                <a:latin typeface="Arial" charset="0"/>
                <a:ea typeface="HGPｺﾞｼｯｸE" pitchFamily="50" charset="-128"/>
              </a:rPr>
              <a:t>　</a:t>
            </a:r>
            <a:r>
              <a:rPr kumimoji="0" lang="en-US" altLang="ja-JP" sz="2800" dirty="0">
                <a:solidFill>
                  <a:srgbClr val="1C1C1C"/>
                </a:solidFill>
                <a:latin typeface="Arial" charset="0"/>
                <a:ea typeface="HGPｺﾞｼｯｸE" pitchFamily="50" charset="-128"/>
              </a:rPr>
              <a:t>Presenting author: ●● ●●</a:t>
            </a:r>
          </a:p>
        </p:txBody>
      </p:sp>
      <p:sp>
        <p:nvSpPr>
          <p:cNvPr id="6" name="Text Box 6">
            <a:extLst>
              <a:ext uri="{FF2B5EF4-FFF2-40B4-BE49-F238E27FC236}">
                <a16:creationId xmlns:a16="http://schemas.microsoft.com/office/drawing/2014/main" id="{36E2DD99-39DD-1BEE-B933-6E1396DE33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5558" y="5455959"/>
            <a:ext cx="6248400" cy="523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anchor="ctr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r>
              <a:rPr kumimoji="0" lang="en-US" altLang="ja-JP" sz="2800" u="sng" dirty="0">
                <a:solidFill>
                  <a:prstClr val="black"/>
                </a:solidFill>
                <a:latin typeface="Arial" charset="0"/>
              </a:rPr>
              <a:t>Presenting author</a:t>
            </a:r>
            <a:r>
              <a:rPr kumimoji="0" lang="en-US" altLang="ja-JP" u="sng" dirty="0">
                <a:solidFill>
                  <a:prstClr val="black"/>
                </a:solidFill>
                <a:latin typeface="Arial" charset="0"/>
              </a:rPr>
              <a:t>: </a:t>
            </a:r>
            <a:r>
              <a:rPr kumimoji="0" lang="en-US" altLang="ja-JP" u="sng" dirty="0">
                <a:solidFill>
                  <a:srgbClr val="1C1C1C"/>
                </a:solidFill>
                <a:latin typeface="Arial" charset="0"/>
              </a:rPr>
              <a:t>●●</a:t>
            </a:r>
            <a:r>
              <a:rPr kumimoji="0" lang="ja-JP" altLang="en-US" u="sng" dirty="0">
                <a:solidFill>
                  <a:srgbClr val="1C1C1C"/>
                </a:solidFill>
                <a:latin typeface="Arial" charset="0"/>
              </a:rPr>
              <a:t> </a:t>
            </a:r>
            <a:r>
              <a:rPr kumimoji="0" lang="en-US" altLang="ja-JP" u="sng" dirty="0">
                <a:solidFill>
                  <a:srgbClr val="1C1C1C"/>
                </a:solidFill>
                <a:latin typeface="Arial" charset="0"/>
              </a:rPr>
              <a:t>●●</a:t>
            </a:r>
            <a:endParaRPr kumimoji="0" lang="en-US" altLang="ja-JP" u="sng" dirty="0">
              <a:solidFill>
                <a:srgbClr val="1C1C1C"/>
              </a:solidFill>
              <a:latin typeface="Arial" charset="0"/>
              <a:ea typeface="HGPｺﾞｼｯｸE" pitchFamily="50" charset="-128"/>
            </a:endParaRPr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5A491E6E-A3A2-465C-47AB-7BD2CF08E8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9472185"/>
              </p:ext>
            </p:extLst>
          </p:nvPr>
        </p:nvGraphicFramePr>
        <p:xfrm>
          <a:off x="1349828" y="2792724"/>
          <a:ext cx="9862458" cy="387885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70466">
                  <a:extLst>
                    <a:ext uri="{9D8B030D-6E8A-4147-A177-3AD203B41FA5}">
                      <a16:colId xmlns:a16="http://schemas.microsoft.com/office/drawing/2014/main" val="4157508783"/>
                    </a:ext>
                  </a:extLst>
                </a:gridCol>
                <a:gridCol w="2210551">
                  <a:extLst>
                    <a:ext uri="{9D8B030D-6E8A-4147-A177-3AD203B41FA5}">
                      <a16:colId xmlns:a16="http://schemas.microsoft.com/office/drawing/2014/main" val="2246863836"/>
                    </a:ext>
                  </a:extLst>
                </a:gridCol>
                <a:gridCol w="850212">
                  <a:extLst>
                    <a:ext uri="{9D8B030D-6E8A-4147-A177-3AD203B41FA5}">
                      <a16:colId xmlns:a16="http://schemas.microsoft.com/office/drawing/2014/main" val="3204390566"/>
                    </a:ext>
                  </a:extLst>
                </a:gridCol>
                <a:gridCol w="4931229">
                  <a:extLst>
                    <a:ext uri="{9D8B030D-6E8A-4147-A177-3AD203B41FA5}">
                      <a16:colId xmlns:a16="http://schemas.microsoft.com/office/drawing/2014/main" val="2266762645"/>
                    </a:ext>
                  </a:extLst>
                </a:gridCol>
              </a:tblGrid>
              <a:tr h="556079"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Amount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Applicable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Name of Company Concerned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888224"/>
                  </a:ext>
                </a:extLst>
              </a:tr>
              <a:tr h="53945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err="1"/>
                        <a:t>Exective</a:t>
                      </a:r>
                      <a:r>
                        <a:rPr kumimoji="1" lang="en-US" altLang="ja-JP" sz="1200" dirty="0"/>
                        <a:t>/</a:t>
                      </a:r>
                      <a:r>
                        <a:rPr kumimoji="1" lang="en-US" altLang="ja-JP" sz="1200" baseline="0" dirty="0"/>
                        <a:t> </a:t>
                      </a:r>
                      <a:r>
                        <a:rPr kumimoji="1" lang="en-US" altLang="ja-JP" sz="1200" dirty="0"/>
                        <a:t>advisor 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＞</a:t>
                      </a:r>
                      <a:r>
                        <a:rPr kumimoji="1" lang="en-US" altLang="ja-JP" sz="1200" dirty="0"/>
                        <a:t>1,000,000 yen</a:t>
                      </a:r>
                    </a:p>
                    <a:p>
                      <a:pPr algn="ctr"/>
                      <a:endParaRPr kumimoji="1" lang="ja-JP" altLang="en-US" sz="1200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NO</a:t>
                      </a:r>
                      <a:endParaRPr kumimoji="1" lang="ja-JP" altLang="en-US" sz="1200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362770"/>
                  </a:ext>
                </a:extLst>
              </a:tr>
              <a:tr h="53945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HGPｺﾞｼｯｸE" pitchFamily="50" charset="-128"/>
                        </a:rPr>
                        <a:t>Stocks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＞</a:t>
                      </a:r>
                      <a:r>
                        <a:rPr kumimoji="1" lang="en-US" altLang="ja-JP" sz="1200" dirty="0"/>
                        <a:t>1,000,000 yen profit</a:t>
                      </a:r>
                    </a:p>
                    <a:p>
                      <a:pPr algn="ctr"/>
                      <a:r>
                        <a:rPr kumimoji="1" lang="en-US" altLang="ja-JP" sz="1200" dirty="0"/>
                        <a:t>/  shareholding </a:t>
                      </a:r>
                      <a:r>
                        <a:rPr kumimoji="1" lang="ja-JP" altLang="en-US" sz="1200" dirty="0"/>
                        <a:t>＞</a:t>
                      </a:r>
                      <a:r>
                        <a:rPr kumimoji="1" lang="en-US" altLang="ja-JP" sz="1200" dirty="0"/>
                        <a:t>5%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NO</a:t>
                      </a:r>
                      <a:endParaRPr kumimoji="1" lang="ja-JP" altLang="en-US" sz="1200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7612102"/>
                  </a:ext>
                </a:extLst>
              </a:tr>
              <a:tr h="53945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Patent royalties</a:t>
                      </a:r>
                    </a:p>
                    <a:p>
                      <a:pPr algn="ctr"/>
                      <a:endParaRPr kumimoji="1" lang="ja-JP" altLang="en-US" sz="1200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HGPｺﾞｼｯｸE" pitchFamily="50" charset="-128"/>
                        </a:rPr>
                        <a:t>＞</a:t>
                      </a:r>
                      <a:r>
                        <a:rPr kumimoji="1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HGPｺﾞｼｯｸE" pitchFamily="50" charset="-128"/>
                        </a:rPr>
                        <a:t>1,000,000 yen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endParaRPr kumimoji="1" lang="ja-JP" altLang="en-US" sz="1200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NO</a:t>
                      </a:r>
                      <a:endParaRPr kumimoji="1" lang="ja-JP" altLang="en-US" sz="1200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036617"/>
                  </a:ext>
                </a:extLst>
              </a:tr>
              <a:tr h="62549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Lecture fees, etc.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HGPｺﾞｼｯｸE" pitchFamily="50" charset="-128"/>
                        </a:rPr>
                        <a:t>＞</a:t>
                      </a:r>
                      <a:r>
                        <a:rPr kumimoji="1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HGPｺﾞｼｯｸE" pitchFamily="50" charset="-128"/>
                        </a:rPr>
                        <a:t>1,000,000 yen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NO</a:t>
                      </a:r>
                      <a:endParaRPr kumimoji="1" lang="ja-JP" altLang="en-US" sz="1200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928939"/>
                  </a:ext>
                </a:extLst>
              </a:tr>
              <a:tr h="53945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Manuscript fees, etc.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HGPｺﾞｼｯｸE" pitchFamily="50" charset="-128"/>
                        </a:rPr>
                        <a:t>＞</a:t>
                      </a:r>
                      <a:r>
                        <a:rPr kumimoji="1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HGPｺﾞｼｯｸE" pitchFamily="50" charset="-128"/>
                        </a:rPr>
                        <a:t>1,000,000 yen</a:t>
                      </a:r>
                    </a:p>
                    <a:p>
                      <a:pPr algn="ctr"/>
                      <a:endParaRPr kumimoji="1" lang="ja-JP" altLang="en-US" sz="1200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NO</a:t>
                      </a:r>
                      <a:endParaRPr kumimoji="1" lang="ja-JP" altLang="en-US" sz="1200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872879"/>
                  </a:ext>
                </a:extLst>
              </a:tr>
              <a:tr h="53945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Research expenses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HGPｺﾞｼｯｸE" pitchFamily="50" charset="-128"/>
                        </a:rPr>
                        <a:t>＞</a:t>
                      </a:r>
                      <a:r>
                        <a:rPr kumimoji="1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HGPｺﾞｼｯｸE" pitchFamily="50" charset="-128"/>
                        </a:rPr>
                        <a:t>2,000,000 yen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Yes</a:t>
                      </a:r>
                      <a:endParaRPr kumimoji="1" lang="ja-JP" altLang="en-US" sz="1200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ja-JP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HGPｺﾞｼｯｸE" pitchFamily="50" charset="-128"/>
                        </a:rPr>
                        <a:t>Xxxx</a:t>
                      </a:r>
                      <a:r>
                        <a:rPr kumimoji="0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HGPｺﾞｼｯｸE" pitchFamily="50" charset="-128"/>
                        </a:rPr>
                        <a:t> Pharmaceuticals</a:t>
                      </a:r>
                    </a:p>
                    <a:p>
                      <a:endParaRPr kumimoji="1" lang="ja-JP" altLang="en-US" sz="1200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5630634"/>
                  </a:ext>
                </a:extLst>
              </a:tr>
            </a:tbl>
          </a:graphicData>
        </a:graphic>
      </p:graphicFrame>
      <p:pic>
        <p:nvPicPr>
          <p:cNvPr id="3" name="図 2">
            <a:extLst>
              <a:ext uri="{FF2B5EF4-FFF2-40B4-BE49-F238E27FC236}">
                <a16:creationId xmlns:a16="http://schemas.microsoft.com/office/drawing/2014/main" id="{E1EADC0E-ECA3-75B7-CDDD-BE907A328A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6040"/>
            <a:ext cx="12199206" cy="1325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65060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159</Words>
  <Application>Microsoft Office PowerPoint</Application>
  <PresentationFormat>ワイド画面</PresentationFormat>
  <Paragraphs>35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HGPｺﾞｼｯｸE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6yuk-okumura</dc:creator>
  <cp:lastModifiedBy>明日香 清水</cp:lastModifiedBy>
  <cp:revision>3</cp:revision>
  <dcterms:created xsi:type="dcterms:W3CDTF">2023-10-05T00:47:16Z</dcterms:created>
  <dcterms:modified xsi:type="dcterms:W3CDTF">2025-02-27T04:17:06Z</dcterms:modified>
</cp:coreProperties>
</file>