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1" r:id="rId2"/>
    <p:sldId id="260" r:id="rId3"/>
    <p:sldId id="262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114" d="100"/>
          <a:sy n="114" d="100"/>
        </p:scale>
        <p:origin x="444" y="9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6C272F7-B180-43C8-BC0C-DBB2C71F2BF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6C0923B-BA34-4F3C-A5D4-F63E336EE00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A4977EB4-89C5-4FA4-8457-B737C944034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E3F4C4E8-0FE9-4B57-95F7-56E29CE710A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0EA877F8-DD0A-4D54-BDEB-548BEBA4EAB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9CD7537-2166-4114-9150-81635DD7694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6B6AB9E4-237C-4496-8AD1-56E11FA2F0C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31D93CA6-D545-4E90-AC50-0B5A05EF1B2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0B0D629E-966B-40E4-8035-41A360F5BF8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42FB9B98-0A45-422E-8307-6261C52F844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5478B20C-2C3A-4763-97F3-1D5C02612A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565514D0-24CA-497F-BBEE-7B3A06086A0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2F750DFF-2F3E-45C7-8732-9BFB52F3FAE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CFE84F27-DE65-47D9-85F3-6A950A92CE19}" type="slidenum">
              <a:rPr kumimoji="0" lang="en-US" altLang="ja-JP" sz="1200"/>
              <a:pPr algn="r" eaLnBrk="1" hangingPunct="1"/>
              <a:t>2</a:t>
            </a:fld>
            <a:endParaRPr kumimoji="0" lang="en-US" altLang="ja-JP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20D5B370-9BA0-4108-8784-40DDAE9D00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E89C295-B7BE-4F1D-86F8-794FE9C804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DAAD3A-D96A-6056-E3E5-93CE476D50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E2F6EA10-EAD1-8DA4-BAAE-7A4DA901799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CFE84F27-DE65-47D9-85F3-6A950A92CE19}" type="slidenum">
              <a:rPr kumimoji="0" lang="en-US" altLang="ja-JP" sz="1200"/>
              <a:pPr algn="r" eaLnBrk="1" hangingPunct="1"/>
              <a:t>3</a:t>
            </a:fld>
            <a:endParaRPr kumimoji="0" lang="en-US" altLang="ja-JP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4D2CB80-F72A-9884-53BE-A663865932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58A7F106-6594-FED0-0468-F26318EAFF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28870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41C0D6-4044-408F-9041-5E726A824A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373CB3-CDE0-49E4-A6CC-B9D7FAF4F7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C9C0D74-729F-4A08-9307-7AD1A36D13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F1A9C2-D662-4CE8-9D4A-332D4A233E1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9458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358414-FC1D-492A-9CC2-281A6A08FF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4E65A1-1535-4A1E-8E00-0CA00D5B44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6920E8E-17F3-41CF-8578-CF348957CA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E32D0A-4238-427A-8403-BE3CDC255F9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9025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ACAAFA-B331-4C8F-BC11-325ADB5820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DFC195F-9A88-45D6-B1E4-F2675F8EC9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32DA21F-6504-4DD5-9DAA-A7D1BA9204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D8B261-51C0-4BB3-BC03-ED7C466C8FE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3659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5F278A-DCB0-49EF-8383-0DF210D751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802CA2-1AB6-4183-BDAC-4F20F24856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158757-FC68-42D1-B790-877DCEEE24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DA52DD-6F6E-4192-A27D-EFA09D6ECD8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692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82CE64-15DB-41F1-804B-399A63D9AA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2FACF3-264D-44BB-9FAC-9459BAA04E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CE59F7-31CD-464F-BC0A-31FD16ED87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163962-FB35-4A69-A6F8-AD96A9CD7B2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4395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2BD85A-7B03-4736-A0D0-81E8F4E8A0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859657-D517-4D86-B271-8427E019A4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2A90F9-8789-4829-84BD-E7EA83F350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F87260-0DF4-4CE2-A87C-9607EB1AC8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17097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8CA7677-B986-49C6-A690-AFB8EC12A6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F30DBB1-61D2-493D-9C9D-821A3FB5D8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58B0B91-13FB-47CD-A4F4-24B85007E5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8C9D6B-A729-4B33-8ECD-6CD89C6AFD2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9241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20B24D1-AE80-48D6-AAA0-3252D4F9A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9B4917A-2D60-44C9-B723-B5B62884BC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C3E789A-205D-4D81-8C57-891355E73E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2C3649-7188-451B-9F08-5D8FDD23CCF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0133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2D36AAC-DC22-4CAF-A945-93B5280E4E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886B26C-B025-44BC-B785-8FD28801E0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4525893-70ED-4021-B5F7-CA89AD8757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E044CD-51E9-40C2-A475-AB052610C34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30459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F2A89A-053D-4F28-BF1A-DB95045D9A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66AF76-E05B-4BB4-AB3E-F95A87CD05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0AE6D2-5FA7-4883-A3F6-F5A66E8234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D48C83-889C-42D4-876B-43DF193A66E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13785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8DED05-59D6-4F5A-B097-1C91074BD4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1A3567-2AC5-47CB-BE99-90C7F36B51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8F84F5-9182-4C22-8636-079D9CF815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FCE066-6580-43E8-A56A-F5AEA2BDA97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9617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CAD26D2-43A0-4D8F-BC10-74CF6872E5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88ED0F6-584C-4EDB-8AB8-5E8D3FDE43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B358672-7419-4A4D-8821-C3B8447C97F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12EE6F4-7408-473D-82E7-BA7DFFE09A6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8E59195-794B-4A9C-B1B7-66B5F61D1A0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075AFC11-1BCD-4AF6-93FE-A7D4507C3F0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50922F1E-90A5-46F2-96A4-1E9CD06C5F2C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883919" y="2365375"/>
            <a:ext cx="7376160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2800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演題発表内容に関連し、発表者らに開示すべき</a:t>
            </a:r>
            <a:endParaRPr lang="en-US" altLang="ja-JP" sz="2800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COI</a:t>
            </a:r>
            <a:r>
              <a:rPr lang="ja-JP" altLang="en-US" sz="28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関係にある企業などはありません</a:t>
            </a:r>
            <a:r>
              <a:rPr lang="ja-JP" altLang="ja-JP" sz="28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。</a:t>
            </a:r>
            <a:endParaRPr lang="ja-JP" altLang="ja-JP" sz="4000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7A27DE6-0D68-458F-B8CD-2C7F492D682E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53231" y="63023"/>
            <a:ext cx="8237537" cy="1849597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第</a:t>
            </a:r>
            <a:r>
              <a:rPr lang="en-US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36</a:t>
            </a:r>
            <a:r>
              <a:rPr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回日本光線力学学会学術講演会</a:t>
            </a:r>
            <a:endParaRPr lang="en-US" altLang="ja-JP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ＣＯ Ｉ 開示</a:t>
            </a:r>
            <a:br>
              <a:rPr lang="ja-JP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</a:br>
            <a:r>
              <a:rPr lang="ja-JP" altLang="ja-JP" sz="14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　</a:t>
            </a:r>
            <a:br>
              <a:rPr lang="ja-JP" altLang="ja-JP" sz="20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</a:b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発表者名：　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endParaRPr lang="ja-JP" altLang="ja-JP" sz="2000" b="1" i="1" dirty="0">
              <a:solidFill>
                <a:srgbClr val="FFFF1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1">
            <a:extLst>
              <a:ext uri="{FF2B5EF4-FFF2-40B4-BE49-F238E27FC236}">
                <a16:creationId xmlns:a16="http://schemas.microsoft.com/office/drawing/2014/main" id="{54141A27-AB1A-5CAA-77B0-3A20B2259D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850435"/>
              </p:ext>
            </p:extLst>
          </p:nvPr>
        </p:nvGraphicFramePr>
        <p:xfrm>
          <a:off x="192088" y="1121554"/>
          <a:ext cx="8788400" cy="3923755"/>
        </p:xfrm>
        <a:graphic>
          <a:graphicData uri="http://schemas.openxmlformats.org/drawingml/2006/table">
            <a:tbl>
              <a:tblPr/>
              <a:tblGrid>
                <a:gridCol w="1546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4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623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35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金額</a:t>
                      </a:r>
                      <a:r>
                        <a:rPr lang="en-US" altLang="ja-JP" sz="1200" b="1" i="0" u="none" strike="noStrike" baseline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/</a:t>
                      </a:r>
                      <a:r>
                        <a:rPr lang="ja-JP" altLang="en-US" sz="1200" b="1" i="0" u="none" strike="noStrike" baseline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</a:t>
                      </a:r>
                      <a:r>
                        <a:rPr lang="en-US" altLang="ja-JP" sz="1200" b="1" i="0" u="none" strike="noStrike" baseline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/</a:t>
                      </a:r>
                      <a:r>
                        <a:rPr lang="ja-JP" altLang="en-US" sz="1200" b="1" i="0" u="none" strike="noStrike" baseline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社</a:t>
                      </a:r>
                      <a:endParaRPr kumimoji="1" lang="ja-JP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該当の状況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該当の有る企業名等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32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役員・</a:t>
                      </a:r>
                      <a:b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</a:b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顧問職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itchFamily="18" charset="0"/>
                        </a:rPr>
                        <a:t>100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万円以上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HGPｺﾞｼｯｸE"/>
                        </a:rPr>
                        <a:t>例）</a:t>
                      </a:r>
                      <a:endParaRPr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HGPｺﾞｼｯｸE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HGPｺﾞｼｯｸE"/>
                        </a:rPr>
                        <a:t>　　　　あり</a:t>
                      </a:r>
                      <a:endParaRPr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HGPｺﾞｼｯｸE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HGPｺﾞｼｯｸE"/>
                      </a:endParaRPr>
                    </a:p>
                  </a:txBody>
                  <a:tcPr marL="0" marR="0" marT="69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HGPｺﾞｼｯｸE"/>
                        </a:rPr>
                        <a:t>例）</a:t>
                      </a:r>
                      <a:endParaRPr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HGPｺﾞｼｯｸE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HGPｺﾞｼｯｸE"/>
                        </a:rPr>
                        <a:t>　　　</a:t>
                      </a:r>
                      <a:r>
                        <a:rPr lang="ja-JP" altLang="en-US" sz="1200" dirty="0">
                          <a:solidFill>
                            <a:srgbClr val="FF0000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HGPｺﾞｼｯｸE"/>
                        </a:rPr>
                        <a:t>　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HGPｺﾞｼｯｸE"/>
                        </a:rPr>
                        <a:t>●●薬品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736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株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利益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itchFamily="18" charset="0"/>
                        </a:rPr>
                        <a:t>100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万円以上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itchFamily="18" charset="0"/>
                        </a:rPr>
                        <a:t>/</a:t>
                      </a:r>
                      <a:b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itchFamily="18" charset="0"/>
                        </a:rPr>
                      </a:b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全株式の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itchFamily="18" charset="0"/>
                        </a:rPr>
                        <a:t>5%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以上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736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特許権使用料　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itchFamily="18" charset="0"/>
                        </a:rPr>
                        <a:t>100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万円以上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736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講演料など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/>
                        </a:rPr>
                        <a:t>50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万円以上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736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原稿料など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/>
                        </a:rPr>
                        <a:t>50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万円以上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736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研究費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/>
                        </a:rPr>
                        <a:t>100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万円以上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ectangle 2">
            <a:extLst>
              <a:ext uri="{FF2B5EF4-FFF2-40B4-BE49-F238E27FC236}">
                <a16:creationId xmlns:a16="http://schemas.microsoft.com/office/drawing/2014/main" id="{7F13AC12-E2AD-4A39-9A28-D5F472545D3F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53231" y="63023"/>
            <a:ext cx="8237537" cy="978375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ja-JP" altLang="en-US" sz="25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第</a:t>
            </a:r>
            <a:r>
              <a:rPr lang="en-US" altLang="ja-JP" sz="25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36</a:t>
            </a:r>
            <a:r>
              <a:rPr lang="ja-JP" altLang="en-US" sz="25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回日本光線力学学会学術講演会　</a:t>
            </a:r>
            <a:r>
              <a:rPr lang="ja-JP" altLang="ja-JP" sz="25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ＣＯ Ｉ 開示</a:t>
            </a:r>
            <a:br>
              <a:rPr lang="ja-JP" altLang="ja-JP" sz="20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</a:b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発表者名：　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endParaRPr lang="ja-JP" altLang="ja-JP" sz="2000" b="1" i="1" dirty="0">
              <a:solidFill>
                <a:srgbClr val="FFFF1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DE8CE1-8A31-EF63-8744-3B5F6B4E2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ED25088D-4F6E-7BFE-E18E-DAF0EF834E94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53231" y="63023"/>
            <a:ext cx="8237537" cy="978375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ja-JP" altLang="en-US" sz="25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第</a:t>
            </a:r>
            <a:r>
              <a:rPr lang="en-US" altLang="ja-JP" sz="25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36</a:t>
            </a:r>
            <a:r>
              <a:rPr lang="ja-JP" altLang="en-US" sz="25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回日本光線力学学会学術講演会　</a:t>
            </a:r>
            <a:r>
              <a:rPr lang="ja-JP" altLang="ja-JP" sz="25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ＣＯ Ｉ 開示</a:t>
            </a:r>
            <a:br>
              <a:rPr lang="ja-JP" altLang="ja-JP" sz="20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</a:b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発表者名：　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endParaRPr lang="ja-JP" altLang="ja-JP" sz="2000" b="1" i="1" dirty="0">
              <a:solidFill>
                <a:srgbClr val="FFFF1F"/>
              </a:solidFill>
              <a:latin typeface="ＭＳ Ｐゴシック" panose="020B0600070205080204" pitchFamily="50" charset="-128"/>
            </a:endParaRPr>
          </a:p>
        </p:txBody>
      </p:sp>
      <p:graphicFrame>
        <p:nvGraphicFramePr>
          <p:cNvPr id="3" name="表 11">
            <a:extLst>
              <a:ext uri="{FF2B5EF4-FFF2-40B4-BE49-F238E27FC236}">
                <a16:creationId xmlns:a16="http://schemas.microsoft.com/office/drawing/2014/main" id="{BEF2789B-2515-D2F8-8035-F09E50C893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857954"/>
              </p:ext>
            </p:extLst>
          </p:nvPr>
        </p:nvGraphicFramePr>
        <p:xfrm>
          <a:off x="163513" y="1176418"/>
          <a:ext cx="8816974" cy="3663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58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3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39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732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3838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金額</a:t>
                      </a:r>
                      <a:r>
                        <a:rPr lang="en-US" altLang="ja-JP" sz="1200" b="1" i="0" u="none" strike="noStrike" baseline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/</a:t>
                      </a:r>
                      <a:r>
                        <a:rPr lang="ja-JP" altLang="en-US" sz="1200" b="1" i="0" u="none" strike="noStrike" baseline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</a:t>
                      </a:r>
                      <a:r>
                        <a:rPr lang="en-US" altLang="ja-JP" sz="1200" b="1" i="0" u="none" strike="noStrike" baseline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/</a:t>
                      </a:r>
                      <a:r>
                        <a:rPr lang="ja-JP" altLang="en-US" sz="1200" b="1" i="0" u="none" strike="noStrike" baseline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社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　　　　　　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該当の状況</a:t>
                      </a: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　　　　　　　　　　　　　　　　　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該当のある企業名</a:t>
                      </a: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2369">
                <a:tc>
                  <a:txBody>
                    <a:bodyPr/>
                    <a:lstStyle/>
                    <a:p>
                      <a:pPr algn="ctr"/>
                      <a:endParaRPr kumimoji="1" lang="en-US" altLang="ja-JP" sz="1200" b="1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奨学寄附金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（症例寄付金）</a:t>
                      </a: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200" b="1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万円以上</a:t>
                      </a: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2895">
                <a:tc>
                  <a:txBody>
                    <a:bodyPr/>
                    <a:lstStyle/>
                    <a:p>
                      <a:pPr algn="ctr"/>
                      <a:endParaRPr kumimoji="1" lang="en-US" altLang="ja-JP" sz="1200" b="1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endParaRPr kumimoji="1" lang="en-US" altLang="ja-JP" sz="1200" b="1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endParaRPr kumimoji="1" lang="en-US" altLang="ja-JP" sz="1200" b="1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寄附講座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1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※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寄附講座に申請者が所属し、使途を決定し得る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100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万円以上の寄附金がある場合</a:t>
                      </a:r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4870">
                <a:tc>
                  <a:txBody>
                    <a:bodyPr/>
                    <a:lstStyle/>
                    <a:p>
                      <a:pPr algn="ctr"/>
                      <a:endParaRPr kumimoji="1" lang="en-US" altLang="ja-JP" sz="1200" b="1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endParaRPr kumimoji="1" lang="en-US" altLang="ja-JP" sz="1200" b="1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その他の報酬</a:t>
                      </a: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1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５万円以上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※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研究とは直接関係ない旅行費用、贈答品など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1425" marR="91425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871412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241</Words>
  <Application>Microsoft Office PowerPoint</Application>
  <PresentationFormat>画面に合わせる (16:9)</PresentationFormat>
  <Paragraphs>52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6" baseType="lpstr">
      <vt:lpstr>ＭＳ Ｐゴシック</vt:lpstr>
      <vt:lpstr>Times New Roman</vt:lpstr>
      <vt:lpstr>Default Design</vt:lpstr>
      <vt:lpstr>PowerPoint プレゼンテーション</vt:lpstr>
      <vt:lpstr>PowerPoint プレゼンテーション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Satomi Yamamoto</dc:creator>
  <cp:lastModifiedBy>泰子 山地</cp:lastModifiedBy>
  <cp:revision>97</cp:revision>
  <cp:lastPrinted>2010-04-28T01:42:11Z</cp:lastPrinted>
  <dcterms:created xsi:type="dcterms:W3CDTF">2000-09-04T17:39:07Z</dcterms:created>
  <dcterms:modified xsi:type="dcterms:W3CDTF">2025-10-27T02:28:42Z</dcterms:modified>
</cp:coreProperties>
</file>