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735763" cy="9866313"/>
  <p:defaultTextStyle>
    <a:defPPr>
      <a:defRPr lang="ja-JP"/>
    </a:defPPr>
    <a:lvl1pPr algn="l" defTabSz="457200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74C1A8A3-306A-4EB7-A6B1-4F7E0EB9C5D6}" styleName="中間スタイル 3 - アクセント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5" d="100"/>
          <a:sy n="85" d="100"/>
        </p:scale>
        <p:origin x="102" y="384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528596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6301B893-87A3-29D7-F2DA-BF628DD2F59D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96DD522D-D906-7E7B-23E7-31FC784E57D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09600" y="1600200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FD4FE2A6-A0A6-5E22-5A69-1A267BFA43C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  <a:latin typeface="Calibri" charset="0"/>
                <a:ea typeface="ＭＳ Ｐゴシック" charset="-128"/>
              </a:defRPr>
            </a:lvl1pPr>
          </a:lstStyle>
          <a:p>
            <a:pPr>
              <a:defRPr/>
            </a:pPr>
            <a:fld id="{30176657-3C1D-4B8D-840B-9EDF8A3F835D}" type="datetime1">
              <a:rPr lang="ja-JP" altLang="en-US"/>
              <a:pPr>
                <a:defRPr/>
              </a:pPr>
              <a:t>2024/2/15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231F9A7A-B192-53FC-7737-671E8C6D33F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3F21AC8A-3A39-2EEA-8C27-763C8BD6251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1D03F59B-1F86-40C4-8109-56386AC5022B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</p:sldLayoutIdLst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ＭＳ Ｐゴシック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ＭＳ Ｐゴシック" charset="-128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タイトル 1">
            <a:extLst>
              <a:ext uri="{FF2B5EF4-FFF2-40B4-BE49-F238E27FC236}">
                <a16:creationId xmlns:a16="http://schemas.microsoft.com/office/drawing/2014/main" id="{749F5E16-2377-DAC4-BD1D-811EFD79E7C0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1905000" y="231775"/>
            <a:ext cx="8382000" cy="1938338"/>
          </a:xfrm>
        </p:spPr>
        <p:txBody>
          <a:bodyPr/>
          <a:lstStyle/>
          <a:p>
            <a:pPr eaLnBrk="1" hangingPunct="1">
              <a:lnSpc>
                <a:spcPts val="2000"/>
              </a:lnSpc>
              <a:defRPr/>
            </a:pPr>
            <a:r>
              <a:rPr lang="ja-JP" altLang="en-US" sz="2000" dirty="0">
                <a:latin typeface="+mn-ea"/>
                <a:ea typeface="+mn-ea"/>
              </a:rPr>
              <a:t>第</a:t>
            </a:r>
            <a:r>
              <a:rPr lang="en-US" altLang="ja-JP" sz="2000" dirty="0">
                <a:latin typeface="+mn-ea"/>
                <a:ea typeface="+mn-ea"/>
              </a:rPr>
              <a:t>76</a:t>
            </a:r>
            <a:r>
              <a:rPr lang="ja-JP" altLang="en-US" sz="2000" dirty="0">
                <a:latin typeface="+mn-ea"/>
                <a:ea typeface="+mn-ea"/>
              </a:rPr>
              <a:t>回中国四国産科婦人科学会総会ならびに学術講演会</a:t>
            </a:r>
            <a:br>
              <a:rPr lang="ja-JP" altLang="en-US" sz="2400" dirty="0">
                <a:latin typeface="ＭＳ Ｐゴシック" charset="-128"/>
              </a:rPr>
            </a:br>
            <a:br>
              <a:rPr lang="en-US" altLang="ja-JP" sz="2400" dirty="0">
                <a:latin typeface="ＭＳ Ｐゴシック" charset="-128"/>
              </a:rPr>
            </a:br>
            <a:r>
              <a:rPr lang="ja-JP" altLang="en-US" sz="3200" dirty="0">
                <a:latin typeface="ＭＳ Ｐゴシック" charset="-128"/>
              </a:rPr>
              <a:t>利益相反状態の開示</a:t>
            </a:r>
            <a:br>
              <a:rPr lang="ja-JP" altLang="en-US" sz="2400" dirty="0">
                <a:latin typeface="ＭＳ Ｐゴシック" charset="-128"/>
              </a:rPr>
            </a:br>
            <a:r>
              <a:rPr lang="en-US" altLang="ja-JP" sz="2400" dirty="0"/>
              <a:t> </a:t>
            </a:r>
            <a:br>
              <a:rPr lang="ja-JP" altLang="en-US" sz="2400" dirty="0">
                <a:latin typeface="ＭＳ Ｐゴシック" charset="-128"/>
              </a:rPr>
            </a:br>
            <a:r>
              <a:rPr lang="ja-JP" altLang="en-US" sz="2000" dirty="0">
                <a:latin typeface="+mn-ea"/>
                <a:ea typeface="+mn-ea"/>
              </a:rPr>
              <a:t>筆頭演者氏名：　</a:t>
            </a:r>
            <a:r>
              <a:rPr lang="en-US" altLang="ja-JP" sz="2000" dirty="0">
                <a:latin typeface="+mn-ea"/>
                <a:ea typeface="+mn-ea"/>
              </a:rPr>
              <a:t>○○</a:t>
            </a:r>
            <a:r>
              <a:rPr lang="ja-JP" altLang="en-US" sz="2000" dirty="0">
                <a:latin typeface="+mn-ea"/>
                <a:ea typeface="+mn-ea"/>
              </a:rPr>
              <a:t>　</a:t>
            </a:r>
            <a:r>
              <a:rPr lang="en-US" altLang="ja-JP" sz="2000" dirty="0">
                <a:latin typeface="+mn-ea"/>
                <a:ea typeface="+mn-ea"/>
              </a:rPr>
              <a:t>○○</a:t>
            </a:r>
            <a:br>
              <a:rPr lang="en-US" altLang="ja-JP" sz="2000" dirty="0">
                <a:latin typeface="+mn-ea"/>
                <a:ea typeface="+mn-ea"/>
              </a:rPr>
            </a:br>
            <a:r>
              <a:rPr lang="ja-JP" altLang="en-US" sz="2000" dirty="0">
                <a:latin typeface="+mn-ea"/>
                <a:ea typeface="+mn-ea"/>
              </a:rPr>
              <a:t>所　属：　</a:t>
            </a:r>
            <a:r>
              <a:rPr lang="en-US" altLang="ja-JP" sz="2000" dirty="0">
                <a:latin typeface="+mn-ea"/>
                <a:ea typeface="+mn-ea"/>
              </a:rPr>
              <a:t>△△△△</a:t>
            </a:r>
            <a:br>
              <a:rPr lang="ja-JP" altLang="en-US" sz="2400" dirty="0">
                <a:latin typeface="ＭＳ Ｐゴシック" charset="-128"/>
              </a:rPr>
            </a:br>
            <a:endParaRPr lang="ja-JP" altLang="en-US" sz="2400" dirty="0">
              <a:latin typeface="ＭＳ Ｐゴシック" charset="-128"/>
            </a:endParaRPr>
          </a:p>
        </p:txBody>
      </p:sp>
      <p:sp>
        <p:nvSpPr>
          <p:cNvPr id="3075" name="サブタイトル 2">
            <a:extLst>
              <a:ext uri="{FF2B5EF4-FFF2-40B4-BE49-F238E27FC236}">
                <a16:creationId xmlns:a16="http://schemas.microsoft.com/office/drawing/2014/main" id="{AB034B05-8EBE-290F-A082-4F27AE3C4677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1890713" y="2292350"/>
            <a:ext cx="8382000" cy="409575"/>
          </a:xfrm>
        </p:spPr>
        <p:txBody>
          <a:bodyPr/>
          <a:lstStyle/>
          <a:p>
            <a:pPr algn="ctr" eaLnBrk="1" hangingPunct="1">
              <a:buFont typeface="Arial" charset="0"/>
              <a:buNone/>
              <a:defRPr/>
            </a:pPr>
            <a:r>
              <a:rPr lang="ja-JP" altLang="en-US" sz="2000" dirty="0">
                <a:latin typeface="+mn-ea"/>
              </a:rPr>
              <a:t>演題発表に関連し、開示すべき</a:t>
            </a:r>
            <a:r>
              <a:rPr lang="en-US" altLang="ja-JP" sz="2000" dirty="0">
                <a:latin typeface="+mn-ea"/>
              </a:rPr>
              <a:t>COI</a:t>
            </a:r>
            <a:r>
              <a:rPr lang="ja-JP" altLang="en-US" sz="2000" dirty="0">
                <a:latin typeface="+mn-ea"/>
              </a:rPr>
              <a:t>関係にある企業などは以下の通りです。</a:t>
            </a:r>
          </a:p>
          <a:p>
            <a:pPr algn="ctr" eaLnBrk="1" hangingPunct="1">
              <a:buFont typeface="Arial" charset="0"/>
              <a:buNone/>
              <a:defRPr/>
            </a:pPr>
            <a:endParaRPr lang="ja-JP" altLang="en-US" sz="2000" dirty="0">
              <a:latin typeface="+mn-ea"/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7D4A2DC3-71A6-67AC-E222-FE35F00C6E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5000" y="219075"/>
            <a:ext cx="8382000" cy="207327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>
            <a:outerShdw dist="23000" dir="5400000" rotWithShape="0">
              <a:srgbClr val="808080">
                <a:alpha val="34999"/>
              </a:srgbClr>
            </a:outerShdw>
          </a:effectLst>
        </p:spPr>
        <p:txBody>
          <a:bodyPr anchor="ctr"/>
          <a:lstStyle/>
          <a:p>
            <a:pPr algn="ctr" eaLnBrk="1" hangingPunct="1">
              <a:defRPr/>
            </a:pPr>
            <a:endParaRPr lang="ja-JP" altLang="en-US">
              <a:solidFill>
                <a:schemeClr val="lt1"/>
              </a:solidFill>
              <a:latin typeface="+mn-lt"/>
              <a:ea typeface="+mn-ea"/>
            </a:endParaRPr>
          </a:p>
        </p:txBody>
      </p:sp>
      <p:graphicFrame>
        <p:nvGraphicFramePr>
          <p:cNvPr id="15" name="表 14">
            <a:extLst>
              <a:ext uri="{FF2B5EF4-FFF2-40B4-BE49-F238E27FC236}">
                <a16:creationId xmlns:a16="http://schemas.microsoft.com/office/drawing/2014/main" id="{596EB2FE-72FC-3424-AB6C-7D4310DA2F9B}"/>
              </a:ext>
            </a:extLst>
          </p:cNvPr>
          <p:cNvGraphicFramePr>
            <a:graphicFrameLocks noGrp="1"/>
          </p:cNvGraphicFramePr>
          <p:nvPr/>
        </p:nvGraphicFramePr>
        <p:xfrm>
          <a:off x="1466850" y="2824163"/>
          <a:ext cx="9258300" cy="350678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1127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160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53097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22997">
                <a:tc>
                  <a:txBody>
                    <a:bodyPr/>
                    <a:lstStyle/>
                    <a:p>
                      <a:pPr marL="0" marR="0" indent="0" algn="di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ja-JP" altLang="en-US" sz="1400" b="0" kern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利益相反種類</a:t>
                      </a:r>
                    </a:p>
                  </a:txBody>
                  <a:tcPr marL="108003" marR="108003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4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有無</a:t>
                      </a: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ja-JP" altLang="en-US" sz="1400" b="0" kern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有</a:t>
                      </a:r>
                      <a:r>
                        <a:rPr kumimoji="0" lang="ja-JP" altLang="en-US" sz="1400" b="0" kern="1200" baseline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ja-JP" altLang="en-US" sz="1400" b="0" kern="12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  <a:cs typeface="+mn-cs"/>
                        </a:rPr>
                        <a:t>の場合　企業名など</a:t>
                      </a: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6642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ja-JP" altLang="en-US" sz="1400" kern="100" dirty="0">
                          <a:latin typeface="+mn-ea"/>
                          <a:ea typeface="+mn-ea"/>
                          <a:cs typeface="Times New Roman"/>
                        </a:rPr>
                        <a:t>①役員・顧問職・寄付講座に所属</a:t>
                      </a:r>
                      <a:endParaRPr lang="ja-JP" sz="1400" kern="100" dirty="0">
                        <a:latin typeface="+mn-ea"/>
                        <a:ea typeface="+mn-ea"/>
                        <a:cs typeface="Times New Roman"/>
                      </a:endParaRPr>
                    </a:p>
                  </a:txBody>
                  <a:tcPr marL="108003" marR="108003" marT="35993" marB="3599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>
                        <a:latin typeface="+mn-ea"/>
                        <a:ea typeface="+mn-ea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>
                        <a:latin typeface="+mn-ea"/>
                        <a:ea typeface="+mn-ea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028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ja-JP" sz="14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②</a:t>
                      </a:r>
                      <a:r>
                        <a:rPr kumimoji="0" lang="ja-JP" altLang="en-US" sz="14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株式の保有</a:t>
                      </a:r>
                      <a:endParaRPr kumimoji="1" lang="ja-JP" altLang="en-US" sz="14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108003" marR="108003" marT="35993" marB="3599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>
                        <a:latin typeface="+mn-ea"/>
                        <a:ea typeface="+mn-ea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>
                        <a:latin typeface="+mn-ea"/>
                        <a:ea typeface="+mn-ea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028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ja-JP" sz="14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③</a:t>
                      </a:r>
                      <a:r>
                        <a:rPr kumimoji="0" lang="ja-JP" altLang="en-US" sz="14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特許使用料</a:t>
                      </a:r>
                      <a:endParaRPr kumimoji="1" lang="ja-JP" altLang="en-US" sz="14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108003" marR="108003" marT="35993" marB="3599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>
                        <a:latin typeface="+mn-ea"/>
                        <a:ea typeface="+mn-ea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>
                        <a:latin typeface="+mn-ea"/>
                        <a:ea typeface="+mn-ea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36643">
                <a:tc>
                  <a:txBody>
                    <a:bodyPr/>
                    <a:lstStyle/>
                    <a:p>
                      <a:pPr algn="l"/>
                      <a:r>
                        <a:rPr kumimoji="0" lang="en-US" altLang="ja-JP" sz="14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④</a:t>
                      </a:r>
                      <a:r>
                        <a:rPr kumimoji="0" lang="ja-JP" altLang="en-US" sz="14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講演料等　</a:t>
                      </a:r>
                      <a:endParaRPr kumimoji="1" lang="ja-JP" altLang="en-US" sz="14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108003" marR="108003" marT="35993" marB="3599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>
                        <a:latin typeface="+mn-ea"/>
                        <a:ea typeface="+mn-ea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>
                        <a:latin typeface="+mn-ea"/>
                        <a:ea typeface="+mn-ea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36642">
                <a:tc>
                  <a:txBody>
                    <a:bodyPr/>
                    <a:lstStyle/>
                    <a:p>
                      <a:pPr algn="l"/>
                      <a:r>
                        <a:rPr kumimoji="0" lang="en-US" altLang="ja-JP" sz="14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⑤</a:t>
                      </a:r>
                      <a:r>
                        <a:rPr kumimoji="0" lang="ja-JP" altLang="en-US" sz="14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研究費</a:t>
                      </a:r>
                      <a:endParaRPr kumimoji="1" lang="ja-JP" altLang="en-US" sz="14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108003" marR="108003" marT="35993" marB="3599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>
                        <a:latin typeface="+mn-ea"/>
                        <a:ea typeface="+mn-ea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>
                        <a:latin typeface="+mn-ea"/>
                        <a:ea typeface="+mn-ea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36643">
                <a:tc>
                  <a:txBody>
                    <a:bodyPr/>
                    <a:lstStyle/>
                    <a:p>
                      <a:pPr algn="l"/>
                      <a:r>
                        <a:rPr kumimoji="0" lang="en-US" altLang="ja-JP" sz="14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⑥</a:t>
                      </a:r>
                      <a:r>
                        <a:rPr kumimoji="0" lang="ja-JP" altLang="en-US" sz="14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奨学寄附金（奨励寄付金）</a:t>
                      </a:r>
                      <a:endParaRPr kumimoji="1" lang="ja-JP" altLang="en-US" sz="14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108003" marR="108003" marT="35993" marB="3599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>
                        <a:latin typeface="+mn-ea"/>
                        <a:ea typeface="+mn-ea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>
                        <a:latin typeface="+mn-ea"/>
                        <a:ea typeface="+mn-ea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3664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ja-JP" altLang="en-US" sz="14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⑦その他報酬　</a:t>
                      </a:r>
                      <a:endParaRPr kumimoji="1" lang="ja-JP" altLang="en-US" sz="14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108003" marR="108003" marT="35993" marB="3599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>
                        <a:latin typeface="+mn-ea"/>
                        <a:ea typeface="+mn-ea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600" dirty="0">
                        <a:latin typeface="+mn-ea"/>
                        <a:ea typeface="+mn-ea"/>
                      </a:endParaRPr>
                    </a:p>
                  </a:txBody>
                  <a:tcPr marL="0" marR="0" marT="0" marB="0" anchor="ctr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250</TotalTime>
  <Words>96</Words>
  <Application>Microsoft Office PowerPoint</Application>
  <PresentationFormat>ワイド画面</PresentationFormat>
  <Paragraphs>12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Arial</vt:lpstr>
      <vt:lpstr>ＭＳ Ｐゴシック</vt:lpstr>
      <vt:lpstr>Calibri</vt:lpstr>
      <vt:lpstr>游ゴシック</vt:lpstr>
      <vt:lpstr>Times New Roman</vt:lpstr>
      <vt:lpstr>Office テーマ</vt:lpstr>
      <vt:lpstr>第76回中国四国産科婦人科学会総会ならびに学術講演会  利益相反状態の開示   筆頭演者氏名：　○○　○○ 所　属：　△△△△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user</dc:creator>
  <cp:lastModifiedBy>Akiko Takisawa</cp:lastModifiedBy>
  <cp:revision>27</cp:revision>
  <dcterms:created xsi:type="dcterms:W3CDTF">2010-12-17T06:53:41Z</dcterms:created>
  <dcterms:modified xsi:type="dcterms:W3CDTF">2024-02-15T02:28:40Z</dcterms:modified>
</cp:coreProperties>
</file>